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E11E-8DBA-016B-6D5B-73C9762E0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5F4D9-3456-576C-9F47-93370561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6BF58-543E-60CA-E453-C706DC67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7719F-59CC-2F02-7ACC-13F03CA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5DAE-7AED-30E8-2E4E-B1C2BF9D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9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3AB76-4ED7-062D-B3BF-7A51B87B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0468C-AF0C-ED93-B08A-713396620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395A-CB1E-207C-89FB-0D4C9BC7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7881C-F56A-B6D3-A521-757447E4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C4FDE-85B8-EDB1-5CE9-E9E8E5C2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D8E56-00DE-3D57-ED07-41068FD03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F05B4-BD25-C21C-3551-42EA32619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20068-FD2C-EC40-B73E-B1C80FF1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289C-D500-D3E2-07FB-5000E70F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C54FF-F0A2-7351-EB9B-35A05699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1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4449-07A6-8869-6381-1BF17B40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0C5AD-5EAA-6B82-4043-A8481CFA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C5997-B5C3-A72C-B920-1CA1D179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0B030-E0C0-FC72-60C8-8AB2A568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CDA62-1A9E-7E9F-5B01-39D15BC9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1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E4142-E60B-5B80-8A94-1BF5C4AB1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30553-9510-3E0D-56D5-42842D560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03C38-7339-6CE1-D2F3-9EE56B5E5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DAC25-7B80-67E1-5D03-A1481023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C6482-214A-DCC7-5EA0-2A695678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94AC-C43D-C8E5-61D2-B427AECF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5E0A5-494A-E8F4-DE1C-E328E01A6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A710F-A5AC-3A8A-226B-9A938F14F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0A662-6C18-6BCE-CBEC-1B821792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0F04F-D631-FC08-AE10-A2A56999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21973-5F7B-C486-CE5E-8317F73E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3D6F-279D-E34D-CF3C-80AAD78C4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A273-E3CB-27CD-419E-07886FE09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528E-F582-3A2B-6CBA-ED080650B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AF0C52-47EF-9887-5634-BEF4D2227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213C9-7E54-2500-94B9-22D270BD8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8F5E93-491F-0BE6-75C4-D0CD2DE0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FEA397-7400-73B9-5357-F9EE41CA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CC21C-4CE8-4C79-E1DE-2C3F514C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3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138C-C5F7-4C2A-7FF7-0DD7D0C7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A48EB-1B46-91CF-0538-B377A347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DA6C0-F6CE-8305-9B26-A3E8C2B6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DE71C-BB90-BF5A-BF9C-CC947594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6D99DB-36CB-DD97-2CBF-24A71EF1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CD9BA-20EC-3720-E353-D5EBAF12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9C601-CF04-126F-3797-0C1A810E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0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9454-44E3-0C97-AE08-75DCD652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E657-99C4-C27D-3023-4358CA221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85E39-4B90-B655-81BE-34C31554B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78CB3-B1D8-096E-795C-A511767F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03101-80BA-2382-8968-0DE06352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F25C6-97DC-CDD5-C514-5F4632F7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9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EB65-8775-7254-6FA1-9CE4234E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6A11F-6CA4-D968-BEAE-F6CA117F9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CCB5B-2B87-A0F4-5AB4-164E427C3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E2ACD-FABD-2891-0B48-2E0EF6A6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9F427-6C68-AE50-864C-3CF4B171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8E6B-E3C6-5C67-777E-15BEC8F0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2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1B8C3-7C1F-8AF1-852C-C5E98828D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DF622-D5B5-8FF9-D13C-9232FFEF2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3517B-2263-A8A3-3B1C-1E43ADF92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0BE5B-B956-0C71-571C-D7C40C5F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7E9CE-D0B7-F981-6D15-923C89266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1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2">
            <a:extLst>
              <a:ext uri="{FF2B5EF4-FFF2-40B4-BE49-F238E27FC236}">
                <a16:creationId xmlns:a16="http://schemas.microsoft.com/office/drawing/2014/main" id="{1C1B3CEB-1610-0DA4-E9B1-69F36FDA79D0}"/>
              </a:ext>
            </a:extLst>
          </p:cNvPr>
          <p:cNvSpPr txBox="1"/>
          <p:nvPr/>
        </p:nvSpPr>
        <p:spPr>
          <a:xfrm>
            <a:off x="273808" y="1989514"/>
            <a:ext cx="20361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APS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lang="en-US" sz="1200" b="1" i="1" spc="-5" dirty="0">
              <a:solidFill>
                <a:srgbClr val="151515"/>
              </a:solidFill>
              <a:latin typeface="Calibri"/>
              <a:cs typeface="Calibri"/>
            </a:endParaRPr>
          </a:p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&amp;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Initiatives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6" name="object 8">
            <a:extLst>
              <a:ext uri="{FF2B5EF4-FFF2-40B4-BE49-F238E27FC236}">
                <a16:creationId xmlns:a16="http://schemas.microsoft.com/office/drawing/2014/main" id="{02EB63BA-9ED1-E17E-F98A-9EF51B98C06F}"/>
              </a:ext>
            </a:extLst>
          </p:cNvPr>
          <p:cNvSpPr txBox="1"/>
          <p:nvPr/>
        </p:nvSpPr>
        <p:spPr>
          <a:xfrm>
            <a:off x="4374037" y="100361"/>
            <a:ext cx="348161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accent5"/>
                </a:solidFill>
                <a:latin typeface="Calibri"/>
                <a:cs typeface="Calibri"/>
              </a:rPr>
              <a:t>FICKETT ELEMENTARY SCHOOL</a:t>
            </a:r>
            <a:endParaRPr dirty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7994DA41-84B2-671B-AB64-DBB00188ABCA}"/>
              </a:ext>
            </a:extLst>
          </p:cNvPr>
          <p:cNvSpPr txBox="1"/>
          <p:nvPr/>
        </p:nvSpPr>
        <p:spPr>
          <a:xfrm>
            <a:off x="5497728" y="990599"/>
            <a:ext cx="875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SMART</a:t>
            </a:r>
            <a:r>
              <a:rPr sz="1200" b="1" i="1" spc="-40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Goals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8" name="object 10">
            <a:extLst>
              <a:ext uri="{FF2B5EF4-FFF2-40B4-BE49-F238E27FC236}">
                <a16:creationId xmlns:a16="http://schemas.microsoft.com/office/drawing/2014/main" id="{F052C312-3884-48D4-543F-786A239D5D32}"/>
              </a:ext>
            </a:extLst>
          </p:cNvPr>
          <p:cNvSpPr txBox="1"/>
          <p:nvPr/>
        </p:nvSpPr>
        <p:spPr>
          <a:xfrm>
            <a:off x="6754607" y="2086668"/>
            <a:ext cx="51635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Strategies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9" name="object 11">
            <a:extLst>
              <a:ext uri="{FF2B5EF4-FFF2-40B4-BE49-F238E27FC236}">
                <a16:creationId xmlns:a16="http://schemas.microsoft.com/office/drawing/2014/main" id="{A2587826-9BAD-F537-B29B-22C46DD0C4B1}"/>
              </a:ext>
            </a:extLst>
          </p:cNvPr>
          <p:cNvSpPr txBox="1"/>
          <p:nvPr/>
        </p:nvSpPr>
        <p:spPr>
          <a:xfrm>
            <a:off x="3745547" y="1337335"/>
            <a:ext cx="1912620" cy="507831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noProof="0" dirty="0"/>
              <a:t>We will increase the ADA Attendance Rate from 2021-2022 89.1% to 94% by May 2023.</a:t>
            </a:r>
            <a:endParaRPr lang="en-US" sz="1200" b="0" i="0" u="none" strike="noStrike" cap="none" noProof="0" dirty="0"/>
          </a:p>
        </p:txBody>
      </p:sp>
      <p:sp>
        <p:nvSpPr>
          <p:cNvPr id="50" name="object 12">
            <a:extLst>
              <a:ext uri="{FF2B5EF4-FFF2-40B4-BE49-F238E27FC236}">
                <a16:creationId xmlns:a16="http://schemas.microsoft.com/office/drawing/2014/main" id="{ED00D9AF-FDAB-D9B3-2708-73EB2DC42310}"/>
              </a:ext>
            </a:extLst>
          </p:cNvPr>
          <p:cNvSpPr txBox="1"/>
          <p:nvPr/>
        </p:nvSpPr>
        <p:spPr>
          <a:xfrm>
            <a:off x="507765" y="1258174"/>
            <a:ext cx="2412169" cy="677108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noProof="0" dirty="0"/>
              <a:t>During the 2022-2023 school year, we will increase the percentage of FAY students scoring at proficient  and above on the ELA GMAS from 15% to 18% by May 2023.</a:t>
            </a:r>
            <a:endParaRPr lang="en-US" sz="1100" dirty="0"/>
          </a:p>
        </p:txBody>
      </p:sp>
      <p:sp>
        <p:nvSpPr>
          <p:cNvPr id="51" name="object 13">
            <a:extLst>
              <a:ext uri="{FF2B5EF4-FFF2-40B4-BE49-F238E27FC236}">
                <a16:creationId xmlns:a16="http://schemas.microsoft.com/office/drawing/2014/main" id="{CE20CDA3-8B73-DA4A-506E-F971AA26DCAF}"/>
              </a:ext>
            </a:extLst>
          </p:cNvPr>
          <p:cNvSpPr txBox="1"/>
          <p:nvPr/>
        </p:nvSpPr>
        <p:spPr>
          <a:xfrm>
            <a:off x="6373393" y="1162991"/>
            <a:ext cx="2412169" cy="846386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894"/>
              </a:spcBef>
            </a:pPr>
            <a:r>
              <a:rPr lang="en-US" sz="1100" b="0" i="0" u="none" strike="noStrike" cap="none" noProof="0" dirty="0"/>
              <a:t>During the 2022-2023 school year, we will increase the percentage of FAY students scoring at proficient and above on the  Math GMAS from 15% to 18% by May 2023.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3" name="object 15">
            <a:extLst>
              <a:ext uri="{FF2B5EF4-FFF2-40B4-BE49-F238E27FC236}">
                <a16:creationId xmlns:a16="http://schemas.microsoft.com/office/drawing/2014/main" id="{2CB9457E-0591-E2D3-47CD-AA551058EBAD}"/>
              </a:ext>
            </a:extLst>
          </p:cNvPr>
          <p:cNvSpPr txBox="1"/>
          <p:nvPr/>
        </p:nvSpPr>
        <p:spPr>
          <a:xfrm>
            <a:off x="9471680" y="1115085"/>
            <a:ext cx="2381588" cy="846386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i="0" u="none" strike="noStrike" cap="none" noProof="0" dirty="0"/>
              <a:t>Implement hosting and engaging parent and family events through capacity building activities with PIMS POINTS which will offer volunteer opportunities, weekly surveys to parents, etc. </a:t>
            </a:r>
            <a:endParaRPr lang="en-US" sz="1100" b="1" u="none" strike="noStrike" cap="none" dirty="0">
              <a:ea typeface="Arial"/>
              <a:cs typeface="Arial"/>
              <a:sym typeface="Arial"/>
            </a:endParaRPr>
          </a:p>
        </p:txBody>
      </p:sp>
      <p:sp>
        <p:nvSpPr>
          <p:cNvPr id="54" name="object 16">
            <a:extLst>
              <a:ext uri="{FF2B5EF4-FFF2-40B4-BE49-F238E27FC236}">
                <a16:creationId xmlns:a16="http://schemas.microsoft.com/office/drawing/2014/main" id="{E641C145-FF03-7127-78AA-9E9E8500E487}"/>
              </a:ext>
            </a:extLst>
          </p:cNvPr>
          <p:cNvSpPr txBox="1"/>
          <p:nvPr/>
        </p:nvSpPr>
        <p:spPr>
          <a:xfrm>
            <a:off x="2475798" y="2086668"/>
            <a:ext cx="411300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7" name="object 19">
            <a:extLst>
              <a:ext uri="{FF2B5EF4-FFF2-40B4-BE49-F238E27FC236}">
                <a16:creationId xmlns:a16="http://schemas.microsoft.com/office/drawing/2014/main" id="{B431ACE5-0778-50DD-7055-63C206FB9628}"/>
              </a:ext>
            </a:extLst>
          </p:cNvPr>
          <p:cNvSpPr txBox="1"/>
          <p:nvPr/>
        </p:nvSpPr>
        <p:spPr>
          <a:xfrm>
            <a:off x="618189" y="139736"/>
            <a:ext cx="5137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M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8" name="object 20">
            <a:extLst>
              <a:ext uri="{FF2B5EF4-FFF2-40B4-BE49-F238E27FC236}">
                <a16:creationId xmlns:a16="http://schemas.microsoft.com/office/drawing/2014/main" id="{20EB12F3-68CA-61BA-1E67-9F3C640ED629}"/>
              </a:ext>
            </a:extLst>
          </p:cNvPr>
          <p:cNvSpPr txBox="1"/>
          <p:nvPr/>
        </p:nvSpPr>
        <p:spPr>
          <a:xfrm>
            <a:off x="9069384" y="139736"/>
            <a:ext cx="4114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V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294441-10ED-AD50-0253-9AA3A7FF7A8F}"/>
              </a:ext>
            </a:extLst>
          </p:cNvPr>
          <p:cNvSpPr txBox="1"/>
          <p:nvPr/>
        </p:nvSpPr>
        <p:spPr>
          <a:xfrm>
            <a:off x="6751178" y="3498002"/>
            <a:ext cx="5260910" cy="8996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400" b="0" i="0" u="none" strike="noStrike" cap="none" noProof="0" dirty="0"/>
              <a:t>Field Trips for students with Perfect Attendance</a:t>
            </a:r>
          </a:p>
          <a:p>
            <a:r>
              <a:rPr lang="en-US" sz="1400" dirty="0"/>
              <a:t>Parenting Classes with a focus on Improved Attendance</a:t>
            </a:r>
          </a:p>
          <a:p>
            <a:r>
              <a:rPr lang="en-US" sz="1400" dirty="0"/>
              <a:t>Weekly attendance team meetings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E1E893-603F-A337-647C-A9A5368A042B}"/>
              </a:ext>
            </a:extLst>
          </p:cNvPr>
          <p:cNvSpPr txBox="1">
            <a:spLocks/>
          </p:cNvSpPr>
          <p:nvPr/>
        </p:nvSpPr>
        <p:spPr>
          <a:xfrm>
            <a:off x="6751178" y="2491216"/>
            <a:ext cx="5257118" cy="8996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marL="171450" marR="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b="0" i="0" u="none" strike="noStrike" cap="none" noProof="0" dirty="0">
                <a:solidFill>
                  <a:schemeClr val="dk1"/>
                </a:solidFill>
              </a:rPr>
              <a:t>We will provide Tuesday  Afternoon PLC on Vocabulary Acquisition.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cap="none" noProof="0" dirty="0">
                <a:solidFill>
                  <a:schemeClr val="dk1"/>
                </a:solidFill>
              </a:rPr>
              <a:t>We will provide Tuesday  Afternoon PLC on Guided Reading. </a:t>
            </a:r>
            <a:endParaRPr lang="en-US" sz="1400" dirty="0">
              <a:sym typeface="Arial"/>
            </a:endParaRPr>
          </a:p>
          <a:p>
            <a:pPr marL="171450" marR="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We will provide Tuesday  Afternoon PLC on Writing Strategies</a:t>
            </a:r>
            <a:endParaRPr lang="en-US" sz="11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cap="none" noProof="0" dirty="0">
                <a:solidFill>
                  <a:schemeClr val="dk1"/>
                </a:solidFill>
              </a:rPr>
              <a:t>We will provide Tuesday  Afternoon PLC : Technology Resources.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New Partnership with the Leadership Academy</a:t>
            </a:r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Arial"/>
            </a:endParaRPr>
          </a:p>
          <a:p>
            <a:pPr marL="171450" marR="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126D9-656B-ABA9-040C-639BE1D318EE}"/>
              </a:ext>
            </a:extLst>
          </p:cNvPr>
          <p:cNvSpPr txBox="1"/>
          <p:nvPr/>
        </p:nvSpPr>
        <p:spPr>
          <a:xfrm>
            <a:off x="6747387" y="4538932"/>
            <a:ext cx="5260910" cy="8996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0" marR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effectLst/>
                <a:latin typeface="Arial"/>
                <a:cs typeface="Calibri"/>
              </a:rPr>
              <a:t>Tuesday afternoon Professional Learning Communities.</a:t>
            </a:r>
            <a:endParaRPr lang="en-US" sz="1100">
              <a:latin typeface="Arial"/>
            </a:endParaRPr>
          </a:p>
          <a:p>
            <a:pPr marL="0" marR="0" lvl="0">
              <a:spcBef>
                <a:spcPts val="0"/>
              </a:spcBef>
              <a:spcAft>
                <a:spcPts val="0"/>
              </a:spcAft>
              <a:buNone/>
            </a:pPr>
            <a:endParaRPr lang="en-US" sz="1100">
              <a:effectLst/>
              <a:latin typeface="Arial"/>
              <a:cs typeface="Calibri"/>
            </a:endParaRPr>
          </a:p>
          <a:p>
            <a:pPr marL="0" marR="0" lv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effectLst/>
                <a:latin typeface="Arial"/>
                <a:cs typeface="Calibri"/>
              </a:rPr>
              <a:t>Weekly Extended Planning with Coaches as indicated in Master Schedule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F4CB1F-359B-5000-81FC-03342170C80E}"/>
              </a:ext>
            </a:extLst>
          </p:cNvPr>
          <p:cNvSpPr txBox="1"/>
          <p:nvPr/>
        </p:nvSpPr>
        <p:spPr>
          <a:xfrm>
            <a:off x="6747387" y="5545718"/>
            <a:ext cx="5260909" cy="8996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Improve academic achievement through technology </a:t>
            </a:r>
            <a:r>
              <a:rPr lang="en-US" sz="1100" dirty="0" err="1"/>
              <a:t>integraton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Small group pull-out when needed to reinforce academic standards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Data Driven Small Group Instruction / Tutorial program for academic remediation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Focused behavior and academic interventions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Reading and Math Specialist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15D01F-9003-4DBD-6C4D-30C742C34383}"/>
              </a:ext>
            </a:extLst>
          </p:cNvPr>
          <p:cNvSpPr txBox="1">
            <a:spLocks/>
          </p:cNvSpPr>
          <p:nvPr/>
        </p:nvSpPr>
        <p:spPr>
          <a:xfrm>
            <a:off x="2475798" y="2381310"/>
            <a:ext cx="4113009" cy="10685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marL="17145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00" b="0" i="0" u="none" strike="noStrike" cap="none" noProof="0" dirty="0"/>
              <a:t>Universal Screener - administered three times a year.  Data will inform instructional decisions.</a:t>
            </a:r>
            <a:endParaRPr lang="en-US" sz="1000" dirty="0"/>
          </a:p>
          <a:p>
            <a:pPr marL="17145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00" b="0" i="0" u="none" strike="noStrike" cap="none" noProof="0" dirty="0"/>
              <a:t>Accelerated Reader- will be used to build students’ comprehension skills. Can be tracked for accuracy on assessments and Lexile scores.</a:t>
            </a:r>
            <a:endParaRPr lang="en-US" sz="1000" dirty="0"/>
          </a:p>
          <a:p>
            <a:pPr marL="17145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00" b="0" i="0" u="none" strike="noStrike" cap="none" noProof="0" dirty="0"/>
              <a:t>Read 180- daily intervention program</a:t>
            </a:r>
            <a:endParaRPr lang="en-US" sz="1000" dirty="0"/>
          </a:p>
          <a:p>
            <a:pPr marL="17145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00" b="0" i="0" u="none" strike="noStrike" cap="none" noProof="0" dirty="0"/>
              <a:t>System 44- daily intervention program</a:t>
            </a:r>
            <a:endParaRPr lang="en-US" sz="1000" dirty="0"/>
          </a:p>
          <a:p>
            <a:pPr marL="17145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00" b="0" i="0" u="none" strike="noStrike" cap="none" noProof="0" dirty="0" err="1"/>
              <a:t>iRead</a:t>
            </a:r>
            <a:r>
              <a:rPr lang="en-US" sz="900" b="0" i="0" u="none" strike="noStrike" cap="none" noProof="0" dirty="0"/>
              <a:t>-daily intervention </a:t>
            </a:r>
            <a:r>
              <a:rPr lang="en-US" sz="900" b="0" i="0" u="none" strike="noStrike" cap="none" noProof="0" dirty="0" err="1"/>
              <a:t>programSchool</a:t>
            </a:r>
            <a:r>
              <a:rPr lang="en-US" sz="900" b="0" i="0" u="none" strike="noStrike" cap="none" noProof="0" dirty="0"/>
              <a:t>-wide Common Assessments </a:t>
            </a:r>
            <a:endParaRPr lang="en-US" sz="1100" b="0" i="0" u="none" strike="noStrike" cap="none" noProof="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20A96F-D040-28A9-0079-EBDAD504C4AA}"/>
              </a:ext>
            </a:extLst>
          </p:cNvPr>
          <p:cNvSpPr txBox="1">
            <a:spLocks/>
          </p:cNvSpPr>
          <p:nvPr/>
        </p:nvSpPr>
        <p:spPr>
          <a:xfrm>
            <a:off x="2475798" y="3535418"/>
            <a:ext cx="4113009" cy="89962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noProof="0" dirty="0"/>
              <a:t>During the 2022-2023 school year, we will increase the ADA Attendance Rate from 2021-2022 89.1% to 94% by May 2023.</a:t>
            </a: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Arial"/>
              <a:buNone/>
            </a:pPr>
            <a:endParaRPr lang="en-US" sz="1400" b="1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8F9452-6502-8AEE-E7B3-53B80D802222}"/>
              </a:ext>
            </a:extLst>
          </p:cNvPr>
          <p:cNvSpPr txBox="1">
            <a:spLocks/>
          </p:cNvSpPr>
          <p:nvPr/>
        </p:nvSpPr>
        <p:spPr>
          <a:xfrm>
            <a:off x="2475798" y="4570513"/>
            <a:ext cx="4113009" cy="86804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b="0" i="0" u="none" strike="noStrike" noProof="0" dirty="0">
                <a:effectLst/>
              </a:rPr>
              <a:t>Provide professional development opportunities on Tuesday afternoon in  PLC  on how to use inquiry-based tasks and hands-on manipulatives with students as a way to help them develop their conceptual understanding.</a:t>
            </a:r>
            <a:endParaRPr lang="en-US" sz="11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B882CA-66CA-4873-E8A6-717C458826E7}"/>
              </a:ext>
            </a:extLst>
          </p:cNvPr>
          <p:cNvSpPr txBox="1">
            <a:spLocks/>
          </p:cNvSpPr>
          <p:nvPr/>
        </p:nvSpPr>
        <p:spPr>
          <a:xfrm>
            <a:off x="2458969" y="5568187"/>
            <a:ext cx="4113009" cy="899629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/>
              <a:t>Remediate Students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67336F-E712-381B-9C38-403294921507}"/>
              </a:ext>
            </a:extLst>
          </p:cNvPr>
          <p:cNvSpPr txBox="1"/>
          <p:nvPr/>
        </p:nvSpPr>
        <p:spPr>
          <a:xfrm>
            <a:off x="273808" y="3535418"/>
            <a:ext cx="2036190" cy="89962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Building</a:t>
            </a:r>
            <a:r>
              <a:rPr kumimoji="0" lang="en-US" sz="12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Culture</a:t>
            </a:r>
            <a:r>
              <a:rPr kumimoji="0" lang="en-US" sz="1200" b="1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</a:p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tudent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55575" marR="15875" lvl="0" indent="-12827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Whole Child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Intervention </a:t>
            </a:r>
            <a:r>
              <a:rPr kumimoji="0" lang="en-US" sz="900" b="0" i="0" u="none" strike="noStrike" kern="1200" cap="none" spc="-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Personalized Learning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BC17CA-D6FD-3EDA-004A-C96A9B29A145}"/>
              </a:ext>
            </a:extLst>
          </p:cNvPr>
          <p:cNvSpPr txBox="1">
            <a:spLocks/>
          </p:cNvSpPr>
          <p:nvPr/>
        </p:nvSpPr>
        <p:spPr>
          <a:xfrm>
            <a:off x="273808" y="2483023"/>
            <a:ext cx="2036190" cy="9668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</a:t>
            </a: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ster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</a:t>
            </a: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dem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Excellence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Curriculum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Instruction</a:t>
            </a: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Signature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1AD791-6860-D9D2-BCCC-7B41A97E0213}"/>
              </a:ext>
            </a:extLst>
          </p:cNvPr>
          <p:cNvSpPr txBox="1"/>
          <p:nvPr/>
        </p:nvSpPr>
        <p:spPr>
          <a:xfrm>
            <a:off x="257442" y="4570512"/>
            <a:ext cx="2036190" cy="8892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Equipping &amp;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Empowering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Leaders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endParaRPr lang="en-US" sz="12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 Staff Support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9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BBAE24-6483-1587-A600-FF86D7342620}"/>
              </a:ext>
            </a:extLst>
          </p:cNvPr>
          <p:cNvSpPr txBox="1"/>
          <p:nvPr/>
        </p:nvSpPr>
        <p:spPr>
          <a:xfrm>
            <a:off x="273808" y="5568189"/>
            <a:ext cx="2036190" cy="91540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80340" marR="136525" lvl="0" indent="-16764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Creating</a:t>
            </a:r>
            <a:r>
              <a:rPr kumimoji="0" lang="en-US" sz="1200" b="1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System</a:t>
            </a:r>
            <a:r>
              <a:rPr kumimoji="0" lang="en-US" sz="12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US" sz="1200" b="1" i="0" u="none" strike="noStrike" kern="1200" cap="none" spc="-25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School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3815" marR="0" lvl="0" indent="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</a:t>
            </a:r>
            <a:r>
              <a:rPr kumimoji="0" lang="en-US" sz="9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r>
              <a:rPr kumimoji="0" lang="en-US" sz="9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25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9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9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7EF43A-977D-49A4-9F71-9D58ED000306}"/>
              </a:ext>
            </a:extLst>
          </p:cNvPr>
          <p:cNvSpPr txBox="1"/>
          <p:nvPr/>
        </p:nvSpPr>
        <p:spPr>
          <a:xfrm>
            <a:off x="618189" y="285226"/>
            <a:ext cx="4790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 a safe and nurturing environment, with collaboration of all stakeholders, provide all students with a quality, rigorous curriculum that </a:t>
            </a:r>
            <a:r>
              <a:rPr lang="en-US" sz="1200" dirty="0" err="1"/>
              <a:t>developes</a:t>
            </a:r>
            <a:r>
              <a:rPr lang="en-US" sz="1200" dirty="0"/>
              <a:t> curious, experienced, and compassionate learners that think positively and globally.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BC3B954-0377-4103-9FA6-A1CE18AC83DC}"/>
              </a:ext>
            </a:extLst>
          </p:cNvPr>
          <p:cNvSpPr txBox="1"/>
          <p:nvPr/>
        </p:nvSpPr>
        <p:spPr>
          <a:xfrm>
            <a:off x="6982793" y="337705"/>
            <a:ext cx="4790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 school of excellence that empowers students, to become curious, considerate, lifelong learners who are internationally minded and college and career ready.</a:t>
            </a:r>
          </a:p>
        </p:txBody>
      </p:sp>
    </p:spTree>
    <p:extLst>
      <p:ext uri="{BB962C8B-B14F-4D97-AF65-F5344CB8AC3E}">
        <p14:creationId xmlns:p14="http://schemas.microsoft.com/office/powerpoint/2010/main" val="254458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91A92"/>
      </a:accent1>
      <a:accent2>
        <a:srgbClr val="DA7B22"/>
      </a:accent2>
      <a:accent3>
        <a:srgbClr val="A5A5A5"/>
      </a:accent3>
      <a:accent4>
        <a:srgbClr val="F3CF45"/>
      </a:accent4>
      <a:accent5>
        <a:srgbClr val="0083A9"/>
      </a:accent5>
      <a:accent6>
        <a:srgbClr val="70AD47"/>
      </a:accent6>
      <a:hlink>
        <a:srgbClr val="0083A9"/>
      </a:hlink>
      <a:folHlink>
        <a:srgbClr val="DA7B2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37e30bb-5f32-4411-a640-0b4044b692bf">
      <Terms xmlns="http://schemas.microsoft.com/office/infopath/2007/PartnerControls"/>
    </lcf76f155ced4ddcb4097134ff3c332f>
    <TaxCatchAll xmlns="ffb952a0-74d9-4848-89d6-000c4b1b707a" xsi:nil="true"/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6" ma:contentTypeDescription="Create a new document." ma:contentTypeScope="" ma:versionID="e9ac72388ecc15a5401bef62bf5ea167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cad030c8869138e81215bf80749ff2c0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9E7716-A4D8-4C71-BA5E-83EBC20000BD}">
  <ds:schemaRefs>
    <ds:schemaRef ds:uri="http://purl.org/dc/dcmitype/"/>
    <ds:schemaRef ds:uri="d37e30bb-5f32-4411-a640-0b4044b692bf"/>
    <ds:schemaRef ds:uri="ffb952a0-74d9-4848-89d6-000c4b1b707a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01425CA-73FB-48A2-A63D-01EB8F7ECD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B28CB-8993-4DE2-A7B0-5AC19E19D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ffb952a0-74d9-4848-89d6-000c4b1b70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465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Jacobi, Diane</dc:creator>
  <cp:lastModifiedBy>Smith-Reid, Catrina</cp:lastModifiedBy>
  <cp:revision>5</cp:revision>
  <cp:lastPrinted>2023-01-17T13:06:24Z</cp:lastPrinted>
  <dcterms:created xsi:type="dcterms:W3CDTF">2022-10-06T19:21:24Z</dcterms:created>
  <dcterms:modified xsi:type="dcterms:W3CDTF">2023-01-17T13:48:45Z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